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3" r:id="rId6"/>
    <p:sldId id="275" r:id="rId7"/>
    <p:sldId id="274" r:id="rId8"/>
    <p:sldId id="266" r:id="rId9"/>
    <p:sldId id="267" r:id="rId10"/>
    <p:sldId id="261" r:id="rId11"/>
    <p:sldId id="262" r:id="rId12"/>
    <p:sldId id="282" r:id="rId13"/>
    <p:sldId id="283" r:id="rId14"/>
    <p:sldId id="281" r:id="rId15"/>
    <p:sldId id="264" r:id="rId16"/>
    <p:sldId id="268" r:id="rId17"/>
    <p:sldId id="271" r:id="rId18"/>
    <p:sldId id="269" r:id="rId19"/>
    <p:sldId id="270" r:id="rId20"/>
    <p:sldId id="272" r:id="rId21"/>
    <p:sldId id="277" r:id="rId22"/>
    <p:sldId id="278" r:id="rId23"/>
    <p:sldId id="265" r:id="rId24"/>
    <p:sldId id="276" r:id="rId25"/>
    <p:sldId id="279" r:id="rId26"/>
    <p:sldId id="280" r:id="rId27"/>
    <p:sldId id="273" r:id="rId28"/>
  </p:sldIdLst>
  <p:sldSz cx="9144000" cy="6858000" type="screen4x3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AC33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8B0A69E-22BF-40DA-8D62-0EAE97367310}" type="datetimeFigureOut">
              <a:rPr lang="nl-NL" smtClean="0"/>
              <a:pPr/>
              <a:t>20-2-2019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87151FD6-EE3F-46BD-BEAE-834EA1095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10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6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1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5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2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11E6-F4F1-4FF4-BCF6-531DED8B014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20-2-2019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7034-BBA4-4AA1-8540-24D95678F8B5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3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ygHU0mQGuJU" TargetMode="External"/><Relationship Id="rId5" Type="http://schemas.openxmlformats.org/officeDocument/2006/relationships/hyperlink" Target="https://www.youtube.com/watch?v=ygHU0mQGuJU&amp;list=PLrWQA9dTn8lv3jKhTwXZbeE4n6QOmeJ1Z" TargetMode="Externa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emf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4.emf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mgevingsloket.nl/Particulier/particulier/home" TargetMode="External"/><Relationship Id="rId5" Type="http://schemas.openxmlformats.org/officeDocument/2006/relationships/hyperlink" Target="https://www.rijksoverheid.nl/onderwerpen/duurzame-energie/vraag-en-antwoord/heb-ik-een-vergunning-nodig-om-zonnepanelen-op-mijn-dak-te-plaatsen" TargetMode="Externa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umeter.nl/" TargetMode="Externa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verbeterjehuis.nl/" TargetMode="Externa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oMXcQ8JMSg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mVLcj-XKnM" TargetMode="External"/><Relationship Id="rId5" Type="http://schemas.openxmlformats.org/officeDocument/2006/relationships/hyperlink" Target="https://www.youtube.com/watch?v=of6h5BIfkwI" TargetMode="Externa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0438" y="1711788"/>
            <a:ext cx="7403124" cy="1509717"/>
          </a:xfrm>
        </p:spPr>
        <p:txBody>
          <a:bodyPr>
            <a:normAutofit fontScale="90000"/>
          </a:bodyPr>
          <a:lstStyle/>
          <a:p>
            <a:r>
              <a:rPr lang="nl-NL" i="1" dirty="0">
                <a:solidFill>
                  <a:srgbClr val="7030A0"/>
                </a:solidFill>
              </a:rPr>
              <a:t>Op weg naar aardgasloos wonen!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38058" y="3601328"/>
            <a:ext cx="5067887" cy="2236764"/>
          </a:xfrm>
        </p:spPr>
        <p:txBody>
          <a:bodyPr>
            <a:normAutofit fontScale="92500" lnSpcReduction="20000"/>
          </a:bodyPr>
          <a:lstStyle/>
          <a:p>
            <a:r>
              <a:rPr lang="nl-NL" sz="3200" b="1" dirty="0">
                <a:solidFill>
                  <a:srgbClr val="0070C0"/>
                </a:solidFill>
              </a:rPr>
              <a:t>de  ENERGIEVAKMAN wil u graag helpen bij uw zoektocht</a:t>
            </a:r>
          </a:p>
          <a:p>
            <a:endParaRPr lang="nl-NL" sz="3200" b="1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Presentatie in Het MFC De Verbinding Vorchten</a:t>
            </a:r>
          </a:p>
          <a:p>
            <a:r>
              <a:rPr lang="nl-NL" dirty="0">
                <a:solidFill>
                  <a:srgbClr val="0070C0"/>
                </a:solidFill>
              </a:rPr>
              <a:t>-- 11 december 2018 --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63" y="3245163"/>
            <a:ext cx="1971292" cy="1475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Trias Energetica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77859" y="2271329"/>
            <a:ext cx="8858637" cy="396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4000" dirty="0"/>
              <a:t>Stappenplan: 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dirty="0">
                <a:solidFill>
                  <a:srgbClr val="00B050"/>
                </a:solidFill>
              </a:rPr>
              <a:t>Voorkomen vermijdbaar energie gebruik</a:t>
            </a:r>
            <a:br>
              <a:rPr lang="nl-NL" dirty="0">
                <a:solidFill>
                  <a:srgbClr val="00B050"/>
                </a:solidFill>
              </a:rPr>
            </a:br>
            <a:r>
              <a:rPr lang="nl-NL" dirty="0">
                <a:solidFill>
                  <a:srgbClr val="00B050"/>
                </a:solidFill>
              </a:rPr>
              <a:t>- M.n. Isoleren en goed ventileren (WTW)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</a:rPr>
              <a:t>Zonne-energie / warmtepompen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nl-NL" dirty="0">
                <a:solidFill>
                  <a:srgbClr val="FF0000"/>
                </a:solidFill>
              </a:rPr>
              <a:t>Als laatste, indien nodig, zo zuinig mogelijk: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fossiele brandstof</a:t>
            </a:r>
            <a:br>
              <a:rPr lang="nl-NL" dirty="0">
                <a:solidFill>
                  <a:srgbClr val="FF0000"/>
                </a:solidFill>
              </a:rPr>
            </a:br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3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27" y="2271329"/>
            <a:ext cx="2998788" cy="2121643"/>
          </a:xfrm>
          <a:prstGeom prst="rect">
            <a:avLst/>
          </a:prstGeom>
        </p:spPr>
      </p:pic>
      <p:pic>
        <p:nvPicPr>
          <p:cNvPr id="10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3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 Goed isoleren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6213" y="1954268"/>
            <a:ext cx="8858637" cy="248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>
                <a:solidFill>
                  <a:srgbClr val="00B050"/>
                </a:solidFill>
              </a:rPr>
              <a:t>Stap 1: Goed isoleren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* De schil (buitenzijde van de woning) isoleren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	- Vloer:  	Rc min. 3 tot 5 m²K/W (vloerverwarming)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	- Gevel: 	Rc 6 m²K/W (8-9 wordt ook genoemd </a:t>
            </a:r>
            <a:r>
              <a:rPr lang="nl-NL" dirty="0">
                <a:solidFill>
                  <a:srgbClr val="00B050"/>
                </a:solidFill>
                <a:sym typeface="Wingdings" panose="05000000000000000000" pitchFamily="2" charset="2"/>
              </a:rPr>
              <a:t>passiefhuis)</a:t>
            </a:r>
            <a:endParaRPr lang="nl-NL" dirty="0">
              <a:solidFill>
                <a:srgbClr val="00B050"/>
              </a:solidFill>
            </a:endParaRP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	- Glas:    	Triple glas of HR++ (Ugl= &lt; 1,0 W/m²K) met geïsoleerde 			kozijnen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	- Dak: 	Rc 6,0 m²K/W, bij voorkeur &gt; 7,0 of 8,0 m²K/W (…10)</a:t>
            </a:r>
          </a:p>
          <a:p>
            <a:pPr lvl="1" algn="l"/>
            <a:endParaRPr lang="nl-NL" dirty="0">
              <a:solidFill>
                <a:srgbClr val="00B050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971600" y="4653136"/>
          <a:ext cx="74888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Onderdeel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Goed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Zeer goed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Vloer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Bodem/vloer (Rc &gt;3.0)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Vloerisolatie (Rc =</a:t>
                      </a:r>
                      <a:r>
                        <a:rPr lang="nl-NL" baseline="0" dirty="0"/>
                        <a:t> 5.0)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Spouwisolatie (Rc 1.7 - 2.0)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Buitengevel (Rc = 4.5)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HR++-glas (U &lt; 1.2)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Triple</a:t>
                      </a:r>
                      <a:r>
                        <a:rPr lang="nl-NL" dirty="0"/>
                        <a:t> glas met nieuw kozijn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Binnenzijde dak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Renovatie buitenzijde (Rc = 6.0)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3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 vervangen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6213" y="1954268"/>
            <a:ext cx="8858637" cy="3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>
                <a:solidFill>
                  <a:srgbClr val="00B050"/>
                </a:solidFill>
              </a:rPr>
              <a:t>	</a:t>
            </a:r>
          </a:p>
        </p:txBody>
      </p:sp>
      <p:pic>
        <p:nvPicPr>
          <p:cNvPr id="2" name="Picture 2" descr="http://www.luchtdichtbouwen.nl/media/11aYGkHM9txxg1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6840760" cy="4534473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1187624" y="61653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Verklaring oorzaak ‘koudeval’ of ‘tocht’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11560" y="57332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Door temperatuurverschillen ontstaan luchtverplaatsingen</a:t>
            </a:r>
          </a:p>
        </p:txBody>
      </p:sp>
      <p:pic>
        <p:nvPicPr>
          <p:cNvPr id="12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3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 ventileren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6213" y="1954268"/>
            <a:ext cx="8858637" cy="394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67544" y="459390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Film: </a:t>
            </a:r>
            <a:r>
              <a:rPr lang="nl-NL" dirty="0">
                <a:hlinkClick r:id="rId5"/>
              </a:rPr>
              <a:t>https://www.youtube.com/watch?v=ygHU0mQGuJU&amp;list=PLrWQA9dTn8lv3jKhTwXZbeE4n6QOmeJ1Z</a:t>
            </a:r>
            <a:r>
              <a:rPr lang="nl-NL" dirty="0"/>
              <a:t> </a:t>
            </a:r>
          </a:p>
        </p:txBody>
      </p:sp>
      <p:pic>
        <p:nvPicPr>
          <p:cNvPr id="13" name="ygHU0mQGuJU">
            <a:hlinkClick r:id="rId6"/>
          </p:cNvPr>
          <p:cNvPicPr>
            <a:picLocks noRot="1"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1916832"/>
            <a:ext cx="4752528" cy="2673297"/>
          </a:xfrm>
          <a:prstGeom prst="rect">
            <a:avLst/>
          </a:prstGeom>
        </p:spPr>
      </p:pic>
      <p:pic>
        <p:nvPicPr>
          <p:cNvPr id="10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3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732334" y="1214701"/>
            <a:ext cx="7440066" cy="63012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 Goed ventileren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85363" y="1772816"/>
            <a:ext cx="8858637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>
                <a:solidFill>
                  <a:srgbClr val="7030A0"/>
                </a:solidFill>
              </a:rPr>
              <a:t>Stap 2:  Goed ventileren met warmteterugwinning(WTW)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Gezondheidsproblemen door slechte ventilatie (CO2 en fijnstof)</a:t>
            </a:r>
          </a:p>
          <a:p>
            <a:pPr lvl="2" algn="l">
              <a:buFont typeface="Arial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 Hoesten, hoofdpijn, slijmvorming</a:t>
            </a:r>
          </a:p>
          <a:p>
            <a:pPr lvl="2" algn="l">
              <a:buFont typeface="Arial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 COPD/Astma, allergieën</a:t>
            </a:r>
          </a:p>
          <a:p>
            <a:pPr lvl="2" algn="l">
              <a:buFont typeface="Arial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sz="2000" i="1" dirty="0" err="1">
                <a:solidFill>
                  <a:srgbClr val="00B050"/>
                </a:solidFill>
              </a:rPr>
              <a:t>CO-vergiftiging</a:t>
            </a:r>
            <a:r>
              <a:rPr lang="nl-NL" dirty="0">
                <a:solidFill>
                  <a:srgbClr val="00B050"/>
                </a:solidFill>
              </a:rPr>
              <a:t> (geiser)</a:t>
            </a:r>
          </a:p>
          <a:p>
            <a:pPr lvl="2" algn="l">
              <a:buFont typeface="Arial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 Vocht- en schimmelproblemen (tussen 40 en 60 procent minste kans)</a:t>
            </a:r>
          </a:p>
          <a:p>
            <a:pPr lvl="2" algn="l">
              <a:buFont typeface="Arial" pitchFamily="34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 vrij komen van VOS bij (bouw)materialen/meubels 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Ramen open laten staan (?) / Tocht (?)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 	* centraal (balansventilatiesysteem), CO2-gestuurd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* decentraal (in de leefvertrekken), CO2-gestuurd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	* ventilatiewarmtepomp + roosters (Bijv.: </a:t>
            </a:r>
            <a:r>
              <a:rPr lang="nl-NL" dirty="0" err="1">
                <a:solidFill>
                  <a:srgbClr val="00B050"/>
                </a:solidFill>
              </a:rPr>
              <a:t>Ventiline</a:t>
            </a:r>
            <a:r>
              <a:rPr lang="nl-NL" dirty="0">
                <a:solidFill>
                  <a:srgbClr val="00B050"/>
                </a:solidFill>
              </a:rPr>
              <a:t>, </a:t>
            </a:r>
            <a:r>
              <a:rPr lang="nl-NL" dirty="0" err="1">
                <a:solidFill>
                  <a:srgbClr val="00B050"/>
                </a:solidFill>
              </a:rPr>
              <a:t>Ecolution</a:t>
            </a:r>
            <a:r>
              <a:rPr lang="nl-NL" dirty="0">
                <a:solidFill>
                  <a:srgbClr val="00B050"/>
                </a:solidFill>
              </a:rPr>
              <a:t>, Spaarpomp)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Minimaal 1 x per uur ruimte-inhoud verversen (ventilatievoud)</a:t>
            </a:r>
          </a:p>
          <a:p>
            <a:pPr lvl="1" algn="l"/>
            <a:r>
              <a:rPr lang="nl-NL" dirty="0">
                <a:solidFill>
                  <a:srgbClr val="00B050"/>
                </a:solidFill>
              </a:rPr>
              <a:t>Vocht opwarmen kost veel energie (4 x zoveel als droge lucht)</a:t>
            </a:r>
          </a:p>
          <a:p>
            <a:pPr lvl="1" algn="l"/>
            <a:r>
              <a:rPr lang="nl-NL" sz="1800" dirty="0">
                <a:solidFill>
                  <a:srgbClr val="FF0000"/>
                </a:solidFill>
              </a:rPr>
              <a:t>Voor meer informatie: https://www.gezondheidsnet.nl/allergie/is-jouw-huis-wel-gezond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 ventileren (WTW)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/>
          <a:stretch/>
        </p:blipFill>
        <p:spPr bwMode="auto">
          <a:xfrm>
            <a:off x="694038" y="2024218"/>
            <a:ext cx="5219757" cy="352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3"/>
          <p:cNvSpPr>
            <a:spLocks noChangeArrowheads="1"/>
          </p:cNvSpPr>
          <p:nvPr/>
        </p:nvSpPr>
        <p:spPr bwMode="auto">
          <a:xfrm>
            <a:off x="694038" y="5589014"/>
            <a:ext cx="8054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361950" marR="0" lvl="0" indent="-36195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Lagere transmissieverliezen	</a:t>
            </a:r>
            <a:r>
              <a:rPr kumimoji="0" lang="nl-NL" altLang="nl-NL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sym typeface="Wingdings" pitchFamily="2" charset="2"/>
              </a:rPr>
              <a:t></a:t>
            </a:r>
            <a:r>
              <a:rPr kumimoji="0" lang="nl-NL" altLang="nl-NL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          kW (kleinere WP minderafgifte vermogen)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Lagere energievraag		</a:t>
            </a:r>
            <a:r>
              <a:rPr kumimoji="0" lang="nl-NL" altLang="nl-NL" sz="1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sym typeface="Wingdings" pitchFamily="2" charset="2"/>
              </a:rPr>
              <a:t></a:t>
            </a:r>
            <a:r>
              <a:rPr kumimoji="0" lang="nl-NL" altLang="nl-NL" sz="1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          </a:t>
            </a:r>
            <a:r>
              <a:rPr kumimoji="0" lang="nl-NL" altLang="nl-NL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kWh (lagere energierekening) </a:t>
            </a:r>
          </a:p>
        </p:txBody>
      </p:sp>
      <p:sp>
        <p:nvSpPr>
          <p:cNvPr id="11" name="Rechthoek 1">
            <a:extLst>
              <a:ext uri="{FF2B5EF4-FFF2-40B4-BE49-F238E27FC236}">
                <a16:creationId xmlns:a16="http://schemas.microsoft.com/office/drawing/2014/main" id="{3B479008-BBB3-4B7A-9C38-908FE7C3E3E3}"/>
              </a:ext>
            </a:extLst>
          </p:cNvPr>
          <p:cNvSpPr/>
          <p:nvPr/>
        </p:nvSpPr>
        <p:spPr>
          <a:xfrm>
            <a:off x="5940152" y="1988840"/>
            <a:ext cx="30515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 kWh/a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thermisch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verlies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 kWh/a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thermisch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verlies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debiet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150 m³/h)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 ventileren (WTW)</a:t>
            </a: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659380" y="1926123"/>
            <a:ext cx="8496300" cy="4308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 smtClean="0">
                <a:solidFill>
                  <a:schemeClr val="accent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Systeem D: Mechanische balansventilatie met WTW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2000A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E2000A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6516216" y="4776868"/>
            <a:ext cx="1637739" cy="531943"/>
          </a:xfrm>
          <a:prstGeom prst="rect">
            <a:avLst/>
          </a:prstGeom>
          <a:solidFill>
            <a:srgbClr val="E2001A"/>
          </a:solidFill>
          <a:ln>
            <a:noFill/>
          </a:ln>
          <a:extLst/>
        </p:spPr>
        <p:txBody>
          <a:bodyPr wrap="none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Brink Renovent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Excellent</a:t>
            </a:r>
            <a:r>
              <a:rPr kumimoji="0" lang="nl-NL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 300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Kozuka Gothic Pr6N EL" panose="020B02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2" descr="https://vasco.eu/sites/all/themes/theme639/static/nl/products/D400EP_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0" y="2769687"/>
            <a:ext cx="1752380" cy="1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r="20254"/>
          <a:stretch/>
        </p:blipFill>
        <p:spPr>
          <a:xfrm>
            <a:off x="2689224" y="2769687"/>
            <a:ext cx="1707726" cy="1752381"/>
          </a:xfrm>
          <a:prstGeom prst="rect">
            <a:avLst/>
          </a:prstGeom>
        </p:spPr>
      </p:pic>
      <p:sp>
        <p:nvSpPr>
          <p:cNvPr id="15" name="Rechthoek 11"/>
          <p:cNvSpPr/>
          <p:nvPr/>
        </p:nvSpPr>
        <p:spPr bwMode="auto">
          <a:xfrm>
            <a:off x="2689225" y="4756035"/>
            <a:ext cx="1751708" cy="552776"/>
          </a:xfrm>
          <a:prstGeom prst="rect">
            <a:avLst/>
          </a:prstGeom>
          <a:solidFill>
            <a:srgbClr val="E2001A"/>
          </a:solidFill>
          <a:ln>
            <a:noFill/>
          </a:ln>
          <a:extLst/>
        </p:spPr>
        <p:txBody>
          <a:bodyPr wrap="none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Zehnder ComfoAir Q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en ComfoAir E</a:t>
            </a:r>
          </a:p>
        </p:txBody>
      </p:sp>
      <p:sp>
        <p:nvSpPr>
          <p:cNvPr id="16" name="Rechthoek 11"/>
          <p:cNvSpPr/>
          <p:nvPr/>
        </p:nvSpPr>
        <p:spPr bwMode="auto">
          <a:xfrm>
            <a:off x="659380" y="4751872"/>
            <a:ext cx="1759908" cy="556939"/>
          </a:xfrm>
          <a:prstGeom prst="rect">
            <a:avLst/>
          </a:prstGeom>
          <a:solidFill>
            <a:srgbClr val="E2001A"/>
          </a:solidFill>
          <a:ln>
            <a:noFill/>
          </a:ln>
          <a:extLst/>
        </p:spPr>
        <p:txBody>
          <a:bodyPr wrap="none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Vasco T350</a:t>
            </a:r>
          </a:p>
        </p:txBody>
      </p:sp>
      <p:pic>
        <p:nvPicPr>
          <p:cNvPr id="17" name="Picture 4" descr="Duco WTW Syst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53" y="2764007"/>
            <a:ext cx="1688804" cy="17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1"/>
          <p:cNvSpPr/>
          <p:nvPr/>
        </p:nvSpPr>
        <p:spPr bwMode="auto">
          <a:xfrm>
            <a:off x="4599953" y="4776868"/>
            <a:ext cx="1688804" cy="531943"/>
          </a:xfrm>
          <a:prstGeom prst="rect">
            <a:avLst/>
          </a:prstGeom>
          <a:solidFill>
            <a:srgbClr val="E2001A"/>
          </a:solidFill>
          <a:ln>
            <a:noFill/>
          </a:ln>
          <a:extLst/>
        </p:spPr>
        <p:txBody>
          <a:bodyPr wrap="none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Kozuka Gothic Pr6N EL" panose="020B0200000000000000" pitchFamily="34" charset="-128"/>
                <a:cs typeface="Arial" panose="020B0604020202020204" pitchFamily="34" charset="0"/>
              </a:rPr>
              <a:t>DucoBox WTW</a:t>
            </a:r>
          </a:p>
        </p:txBody>
      </p:sp>
      <p:pic>
        <p:nvPicPr>
          <p:cNvPr id="19" name="Picture 6" descr="https://www.brinkairshop.nl/PIMImages/4110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9687"/>
            <a:ext cx="1637739" cy="17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68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621" y="2132856"/>
            <a:ext cx="5728099" cy="3384376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034024" y="2132856"/>
            <a:ext cx="25704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ONTWERP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(installatie &amp; bouwkundig)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POSITIE INBLAAS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DEBIETEN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GELUID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CONTROLE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ONDERHOUD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800" kern="0" dirty="0">
                <a:solidFill>
                  <a:prstClr val="black"/>
                </a:solidFill>
                <a:latin typeface="Calibri"/>
              </a:rPr>
              <a:t>GEDRAG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59318" y="1240404"/>
            <a:ext cx="5974707" cy="5739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Aandachtpunten ventilatie</a:t>
            </a:r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9512" y="2211829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I.p.v. HR CV-ketel op gas nu verwarmen met: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nl-NL" dirty="0"/>
              <a:t>Warmtepomp per woning of gezamenlijk*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nl-NL" dirty="0"/>
              <a:t>Warmtenet (LT, MW of HT);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nl-NL" dirty="0"/>
              <a:t>Hoe lager de temperatuur, hoe hoger het rendement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nl-NL" dirty="0"/>
              <a:t>IR-panelen; alleen i.c.m. PV-panelen duurzaam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nl-NL" dirty="0"/>
              <a:t>Pelletkachel of biomassaketel (bron van herkomst en fijnstof)  ….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nl-NL" dirty="0"/>
              <a:t>Eventueel hybride CV-ketel met biogas (Groen gas) of waterstof ….(?)</a:t>
            </a:r>
          </a:p>
          <a:p>
            <a:endParaRPr lang="nl-NL" dirty="0"/>
          </a:p>
          <a:p>
            <a:r>
              <a:rPr lang="nl-NL" dirty="0"/>
              <a:t>Stroom van zonnepanelen en warmte van collectoren of combi (PVT)</a:t>
            </a:r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1044615" y="1268760"/>
            <a:ext cx="7440066" cy="71417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3: Duurzaam verwarmen (2)</a:t>
            </a:r>
          </a:p>
        </p:txBody>
      </p:sp>
      <p:pic>
        <p:nvPicPr>
          <p:cNvPr id="29" name="Picture 6" descr="Afbeeldingsresultaat voor ir-pane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89" y="2070135"/>
            <a:ext cx="2051541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www.superkachels.nl/media/catalog/product/cache/2/image/17f82f742ffe127f42dca9de82fb58b1/k/_/k_stove_saphire_hyd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90" y="4437112"/>
            <a:ext cx="2051540" cy="2051540"/>
          </a:xfrm>
          <a:prstGeom prst="rect">
            <a:avLst/>
          </a:prstGeom>
          <a:noFill/>
          <a:ln w="31750" cmpd="sng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fbeeldingsresultaat voor zonnepanel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4" y="5135747"/>
            <a:ext cx="2029449" cy="13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fbeeldingsresultaat voor zonnecollecto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4" name="Picture 6" descr="Afbeeldingsresultaat voor zonnecollector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35746"/>
            <a:ext cx="960169" cy="13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fbeeldingsresultaat voor pvt panel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35746"/>
            <a:ext cx="2360495" cy="13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844824"/>
            <a:ext cx="39604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Verschillende typen warmtepompen: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/>
              <a:t>Lucht-Lucht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 err="1"/>
              <a:t>Lucht-Water</a:t>
            </a:r>
            <a:r>
              <a:rPr lang="nl-NL" sz="1400" dirty="0"/>
              <a:t> (ook ventilatie warmtepomp)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dirty="0"/>
              <a:t>Water-Water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dirty="0"/>
              <a:t>Horizontaal (bodemlussen)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dirty="0"/>
              <a:t>Vertikaal (meerdere boringen; max. 50 m)</a:t>
            </a:r>
          </a:p>
          <a:p>
            <a:pPr marL="742950" lvl="1" indent="-285750"/>
            <a:r>
              <a:rPr lang="nl-NL" sz="1100" dirty="0"/>
              <a:t>         1-1,5 kW per bron/boring, max. diepte </a:t>
            </a:r>
            <a:r>
              <a:rPr lang="nl-NL" sz="1100" dirty="0" err="1"/>
              <a:t>ivm</a:t>
            </a:r>
            <a:r>
              <a:rPr lang="nl-NL" sz="1100" dirty="0"/>
              <a:t> waterwinning (</a:t>
            </a:r>
            <a:r>
              <a:rPr lang="nl-NL" sz="1100" dirty="0" err="1"/>
              <a:t>Vitens</a:t>
            </a:r>
            <a:r>
              <a:rPr lang="nl-NL" sz="1100" dirty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dirty="0"/>
              <a:t>Oppervlakte water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dirty="0"/>
              <a:t>Lage temperatuur netwerk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dirty="0" err="1"/>
              <a:t>PVT-panelen</a:t>
            </a:r>
            <a:endParaRPr lang="nl-NL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dirty="0"/>
              <a:t>Muur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l-NL" sz="1400" dirty="0"/>
          </a:p>
          <a:p>
            <a:pPr marL="742950" lvl="1" indent="-285750"/>
            <a:r>
              <a:rPr lang="nl-NL" sz="1400" dirty="0"/>
              <a:t>Meestal met een boiler</a:t>
            </a:r>
          </a:p>
          <a:p>
            <a:pPr lvl="1"/>
            <a:endParaRPr lang="nl-NL" sz="11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403648" y="1268760"/>
            <a:ext cx="5974707" cy="5739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Verwarmen met warmtepomp</a:t>
            </a:r>
          </a:p>
        </p:txBody>
      </p:sp>
      <p:pic>
        <p:nvPicPr>
          <p:cNvPr id="11" name="Picture 4" descr="Afbeeldingsresultaat voor lucht-lucht warmtepo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7" y="5085184"/>
            <a:ext cx="1910323" cy="1296144"/>
          </a:xfrm>
          <a:prstGeom prst="rect">
            <a:avLst/>
          </a:prstGeom>
          <a:noFill/>
          <a:ln w="31750" cmpd="sng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maes-totaalprojecten.be/content/maes-totaalprojecten/assets/images/warmtepompenPagina/tekeningLuchtWaterWarmptepo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1768315" cy="13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energieambassadeurs.nl/media/warmtepomp/bron-soorten-voor-een-warmtepomp-energie-ambassadeu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824536" cy="49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142315" y="1916832"/>
            <a:ext cx="80326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3200" b="1" dirty="0"/>
              <a:t>Programma: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Even voorstellen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Begrippen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BENG (2020)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Schil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Ventileren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Anders verwarmen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Zonnepanelen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Aandachtspunten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Gedrag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nl-NL" dirty="0"/>
              <a:t>Vragen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275996" y="1268760"/>
            <a:ext cx="7440066" cy="7382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4 Elektrisch koken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17341" y="2182696"/>
            <a:ext cx="8614589" cy="427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r>
              <a:rPr lang="nl-NL" sz="3600" dirty="0">
                <a:solidFill>
                  <a:srgbClr val="0070C0"/>
                </a:solidFill>
              </a:rPr>
              <a:t>Inductiekookplaat (nieuwe pannenset)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600" dirty="0">
                <a:solidFill>
                  <a:srgbClr val="0070C0"/>
                </a:solidFill>
              </a:rPr>
              <a:t>Elektische oven</a:t>
            </a:r>
          </a:p>
        </p:txBody>
      </p:sp>
      <p:sp>
        <p:nvSpPr>
          <p:cNvPr id="2" name="AutoShape 2" descr="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1"/>
            <a:ext cx="233639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Afbeeldingsresultaat voor elektrisch kok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72647"/>
            <a:ext cx="1944216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42" y="3422172"/>
            <a:ext cx="2592288" cy="259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2172"/>
            <a:ext cx="2922651" cy="2191988"/>
          </a:xfrm>
          <a:prstGeom prst="rect">
            <a:avLst/>
          </a:prstGeom>
        </p:spPr>
      </p:pic>
      <p:pic>
        <p:nvPicPr>
          <p:cNvPr id="13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275996" y="1268760"/>
            <a:ext cx="7440066" cy="7382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5 Zonnepanelen (PV)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17341" y="2204864"/>
            <a:ext cx="8614589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Mono (All black) of polykristallijn (blauw)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Dunne filmpanelen (CIS/CIGS)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Vele merken en maten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Centrale omvormers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Power optimizers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Micro-omvormers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Combi PV en Thermisch (PVT)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200" dirty="0">
                <a:solidFill>
                  <a:srgbClr val="0070C0"/>
                </a:solidFill>
              </a:rPr>
              <a:t>Veiligheid (brand) en gezondheid (straling omvormers)</a:t>
            </a:r>
          </a:p>
        </p:txBody>
      </p:sp>
      <p:sp>
        <p:nvSpPr>
          <p:cNvPr id="2" name="AutoShape 2" descr="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5" descr="Afbeeldingsresultaat voor elektrisch kok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09829"/>
              </p:ext>
            </p:extLst>
          </p:nvPr>
        </p:nvGraphicFramePr>
        <p:xfrm>
          <a:off x="6176811" y="2276872"/>
          <a:ext cx="2715669" cy="239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Dunne film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Kristallijn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32">
                <a:tc>
                  <a:txBody>
                    <a:bodyPr/>
                    <a:lstStyle/>
                    <a:p>
                      <a:r>
                        <a:rPr lang="nl-NL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Rendement per Wattpiek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++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 +/-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15">
                <a:tc>
                  <a:txBody>
                    <a:bodyPr/>
                    <a:lstStyle/>
                    <a:p>
                      <a:r>
                        <a:rPr lang="nl-NL" sz="1000" dirty="0">
                          <a:effectLst/>
                        </a:rPr>
                        <a:t>Rendement per m2 dak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–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+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70">
                <a:tc>
                  <a:txBody>
                    <a:bodyPr/>
                    <a:lstStyle/>
                    <a:p>
                      <a:r>
                        <a:rPr lang="nl-NL" sz="1000" dirty="0">
                          <a:effectLst/>
                        </a:rPr>
                        <a:t>Uiterlijk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</a:rPr>
                        <a:t>++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 +/-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415">
                <a:tc>
                  <a:txBody>
                    <a:bodyPr/>
                    <a:lstStyle/>
                    <a:p>
                      <a:r>
                        <a:rPr lang="nl-NL" sz="1000" dirty="0">
                          <a:effectLst/>
                        </a:rPr>
                        <a:t>Keuzes voor omvormer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</a:rPr>
                        <a:t> +/-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++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370">
                <a:tc>
                  <a:txBody>
                    <a:bodyPr/>
                    <a:lstStyle/>
                    <a:p>
                      <a:r>
                        <a:rPr lang="nl-NL" sz="1000" dirty="0">
                          <a:effectLst/>
                        </a:rPr>
                        <a:t>Milieuvriendelijk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>
                          <a:effectLst/>
                        </a:rPr>
                        <a:t>++</a:t>
                      </a:r>
                    </a:p>
                  </a:txBody>
                  <a:tcPr marL="95250" marR="95250" marT="85725" marB="8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>
                          <a:effectLst/>
                        </a:rPr>
                        <a:t>–</a:t>
                      </a:r>
                    </a:p>
                  </a:txBody>
                  <a:tcPr marL="95250" marR="95250" marT="85725" marB="8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275996" y="1268759"/>
            <a:ext cx="7440066" cy="7382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 5 Zonnepanelen (vervolg)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17341" y="2182696"/>
            <a:ext cx="8614589" cy="427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endParaRPr lang="nl-NL" sz="3000" dirty="0">
              <a:solidFill>
                <a:srgbClr val="0070C0"/>
              </a:solidFill>
            </a:endParaRPr>
          </a:p>
        </p:txBody>
      </p:sp>
      <p:sp>
        <p:nvSpPr>
          <p:cNvPr id="2" name="AutoShape 2" descr="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5" descr="Afbeeldingsresultaat voor elektrisch kok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899592" y="242088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Op het dak: geen vergunning noodzakelijk (wel eisen Vergunningsvrij bouwen!)</a:t>
            </a:r>
          </a:p>
          <a:p>
            <a:pPr marL="285750" indent="-285750">
              <a:buFontTx/>
              <a:buChar char="-"/>
            </a:pPr>
            <a:r>
              <a:rPr lang="nl-NL" dirty="0">
                <a:hlinkClick r:id="rId5"/>
              </a:rPr>
              <a:t>https://www.rijksoverheid.nl/onderwerpen/duurzame-energie/vraag-en-antwoord/heb-ik-een-vergunning-nodig-om-zonnepanelen-op-mijn-dak-te-plaatsen</a:t>
            </a:r>
            <a:r>
              <a:rPr lang="nl-NL" dirty="0"/>
              <a:t> 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Vergunningcheck: </a:t>
            </a:r>
            <a:r>
              <a:rPr lang="nl-NL" dirty="0">
                <a:hlinkClick r:id="rId6"/>
              </a:rPr>
              <a:t>https://www.omgevingsloket.nl/Particulier/particulier/home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Monument, beschermd stads- of dorpsgezicht</a:t>
            </a:r>
          </a:p>
          <a:p>
            <a:pPr marL="285750" indent="-285750">
              <a:buFontTx/>
              <a:buChar char="-"/>
            </a:pPr>
            <a:r>
              <a:rPr lang="nl-NL" dirty="0"/>
              <a:t>Veldopstelling : vergunningsplichtig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30" y="4342978"/>
            <a:ext cx="3048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3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879920" y="1214701"/>
            <a:ext cx="7440066" cy="7215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Gedrag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16213" y="1916832"/>
            <a:ext cx="8858637" cy="4903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Tx/>
              <a:buChar char="-"/>
            </a:pPr>
            <a:r>
              <a:rPr lang="nl-NL" dirty="0"/>
              <a:t>Gedragsverandering kan leiden tot </a:t>
            </a:r>
            <a:r>
              <a:rPr lang="nl-NL" dirty="0">
                <a:solidFill>
                  <a:srgbClr val="FF0000"/>
                </a:solidFill>
              </a:rPr>
              <a:t>10 procent energiebesparing</a:t>
            </a:r>
          </a:p>
          <a:p>
            <a:pPr marL="800100" lvl="1" indent="-342900" algn="l"/>
            <a:endParaRPr lang="nl-NL" dirty="0"/>
          </a:p>
          <a:p>
            <a:pPr marL="800100" lvl="1" indent="-342900" algn="l">
              <a:buFontTx/>
              <a:buChar char="-"/>
            </a:pPr>
            <a:r>
              <a:rPr lang="nl-NL" dirty="0"/>
              <a:t>Energieverbruik door gedrag is ca. </a:t>
            </a:r>
            <a:r>
              <a:rPr lang="nl-NL" dirty="0">
                <a:solidFill>
                  <a:srgbClr val="FF0000"/>
                </a:solidFill>
              </a:rPr>
              <a:t>30 procent </a:t>
            </a:r>
            <a:r>
              <a:rPr lang="nl-NL" dirty="0"/>
              <a:t>van het totale energieverbruik</a:t>
            </a:r>
          </a:p>
          <a:p>
            <a:pPr marL="800100" lvl="1" indent="-342900" algn="l"/>
            <a:endParaRPr lang="nl-NL" dirty="0"/>
          </a:p>
          <a:p>
            <a:pPr marL="800100" lvl="1" indent="-342900" algn="l">
              <a:buFontTx/>
              <a:buChar char="-"/>
            </a:pPr>
            <a:r>
              <a:rPr lang="nl-NL" dirty="0"/>
              <a:t>Gedrag is vaak een </a:t>
            </a:r>
            <a:r>
              <a:rPr lang="nl-NL" dirty="0">
                <a:solidFill>
                  <a:srgbClr val="FF0000"/>
                </a:solidFill>
              </a:rPr>
              <a:t>ingesleten gewoonte </a:t>
            </a:r>
          </a:p>
          <a:p>
            <a:pPr lvl="1" algn="l"/>
            <a:r>
              <a:rPr lang="nl-NL" dirty="0"/>
              <a:t>	* </a:t>
            </a:r>
            <a:r>
              <a:rPr lang="nl-NL" dirty="0">
                <a:solidFill>
                  <a:srgbClr val="FF0000"/>
                </a:solidFill>
              </a:rPr>
              <a:t>Verwarming</a:t>
            </a:r>
            <a:r>
              <a:rPr lang="nl-NL" dirty="0"/>
              <a:t> ‘s nachts niet </a:t>
            </a:r>
            <a:r>
              <a:rPr lang="nl-NL" dirty="0">
                <a:solidFill>
                  <a:srgbClr val="FF0000"/>
                </a:solidFill>
              </a:rPr>
              <a:t>terugdraaien</a:t>
            </a:r>
            <a:r>
              <a:rPr lang="nl-NL" dirty="0"/>
              <a:t> </a:t>
            </a:r>
          </a:p>
          <a:p>
            <a:pPr lvl="1" algn="l"/>
            <a:r>
              <a:rPr lang="nl-NL" dirty="0"/>
              <a:t>	* Een </a:t>
            </a:r>
            <a:r>
              <a:rPr lang="nl-NL" dirty="0">
                <a:solidFill>
                  <a:srgbClr val="FF0000"/>
                </a:solidFill>
              </a:rPr>
              <a:t>graadje meer </a:t>
            </a:r>
            <a:r>
              <a:rPr lang="nl-NL" dirty="0"/>
              <a:t>i.p.v. een </a:t>
            </a:r>
            <a:r>
              <a:rPr lang="nl-NL" dirty="0">
                <a:solidFill>
                  <a:srgbClr val="FF0000"/>
                </a:solidFill>
              </a:rPr>
              <a:t>trui of vest aan doen </a:t>
            </a:r>
          </a:p>
          <a:p>
            <a:pPr lvl="1" algn="l"/>
            <a:r>
              <a:rPr lang="nl-NL" dirty="0"/>
              <a:t>	* </a:t>
            </a:r>
            <a:r>
              <a:rPr lang="nl-NL" dirty="0">
                <a:solidFill>
                  <a:srgbClr val="FF0000"/>
                </a:solidFill>
              </a:rPr>
              <a:t>Waterkoker vol </a:t>
            </a:r>
            <a:r>
              <a:rPr lang="nl-NL" dirty="0"/>
              <a:t>voor</a:t>
            </a:r>
            <a:r>
              <a:rPr lang="nl-NL" dirty="0">
                <a:solidFill>
                  <a:srgbClr val="FF0000"/>
                </a:solidFill>
              </a:rPr>
              <a:t>1 kop thee</a:t>
            </a:r>
            <a:r>
              <a:rPr lang="nl-NL" dirty="0"/>
              <a:t> </a:t>
            </a:r>
          </a:p>
          <a:p>
            <a:pPr lvl="1" algn="l"/>
            <a:endParaRPr lang="nl-NL" dirty="0"/>
          </a:p>
          <a:p>
            <a:pPr lvl="1" algn="l"/>
            <a:r>
              <a:rPr lang="nl-NL" dirty="0"/>
              <a:t>-     Energieverbruik  bij gedrag is te </a:t>
            </a:r>
            <a:r>
              <a:rPr lang="nl-NL" dirty="0">
                <a:solidFill>
                  <a:srgbClr val="FF0000"/>
                </a:solidFill>
              </a:rPr>
              <a:t>verminderen</a:t>
            </a:r>
            <a:r>
              <a:rPr lang="nl-NL" dirty="0"/>
              <a:t> door:</a:t>
            </a:r>
          </a:p>
          <a:p>
            <a:pPr lvl="1" algn="l"/>
            <a:r>
              <a:rPr lang="nl-NL" dirty="0"/>
              <a:t>	* </a:t>
            </a:r>
            <a:r>
              <a:rPr lang="nl-NL" dirty="0">
                <a:solidFill>
                  <a:srgbClr val="FF0000"/>
                </a:solidFill>
              </a:rPr>
              <a:t>Verbetering</a:t>
            </a:r>
            <a:r>
              <a:rPr lang="nl-NL" dirty="0"/>
              <a:t> van de </a:t>
            </a:r>
            <a:r>
              <a:rPr lang="nl-NL" dirty="0">
                <a:solidFill>
                  <a:srgbClr val="FF0000"/>
                </a:solidFill>
              </a:rPr>
              <a:t>energetische kwaliteit </a:t>
            </a:r>
            <a:r>
              <a:rPr lang="nl-NL" dirty="0"/>
              <a:t>van de woning</a:t>
            </a:r>
          </a:p>
          <a:p>
            <a:pPr lvl="1" algn="l"/>
            <a:r>
              <a:rPr lang="nl-NL" dirty="0"/>
              <a:t>	* </a:t>
            </a:r>
            <a:r>
              <a:rPr lang="nl-NL" dirty="0">
                <a:solidFill>
                  <a:srgbClr val="FF0000"/>
                </a:solidFill>
              </a:rPr>
              <a:t>Aanschaf </a:t>
            </a:r>
            <a:r>
              <a:rPr lang="nl-NL" dirty="0"/>
              <a:t>en gebruik van </a:t>
            </a:r>
            <a:r>
              <a:rPr lang="nl-NL" dirty="0">
                <a:solidFill>
                  <a:srgbClr val="FF0000"/>
                </a:solidFill>
              </a:rPr>
              <a:t>energiezuinige apparaten</a:t>
            </a:r>
          </a:p>
          <a:p>
            <a:pPr lvl="1" algn="l"/>
            <a:r>
              <a:rPr lang="nl-NL" dirty="0"/>
              <a:t>	* </a:t>
            </a:r>
            <a:r>
              <a:rPr lang="nl-NL" dirty="0">
                <a:solidFill>
                  <a:srgbClr val="FF0000"/>
                </a:solidFill>
              </a:rPr>
              <a:t>Aanpassen</a:t>
            </a:r>
            <a:r>
              <a:rPr lang="nl-NL" dirty="0"/>
              <a:t> van je eigen </a:t>
            </a:r>
            <a:r>
              <a:rPr lang="nl-NL" dirty="0">
                <a:solidFill>
                  <a:srgbClr val="FF0000"/>
                </a:solidFill>
              </a:rPr>
              <a:t>gedrag</a:t>
            </a:r>
          </a:p>
          <a:p>
            <a:pPr lvl="1" algn="l"/>
            <a:r>
              <a:rPr lang="nl-NL" dirty="0"/>
              <a:t>	* </a:t>
            </a:r>
            <a:r>
              <a:rPr lang="nl-NL" dirty="0">
                <a:solidFill>
                  <a:srgbClr val="FF0000"/>
                </a:solidFill>
              </a:rPr>
              <a:t>Meten</a:t>
            </a:r>
            <a:r>
              <a:rPr lang="nl-NL" dirty="0"/>
              <a:t> is weten; met slimme meter, bijv. via </a:t>
            </a:r>
            <a:r>
              <a:rPr lang="nl-NL" dirty="0" err="1">
                <a:hlinkClick r:id="rId5"/>
              </a:rPr>
              <a:t>www.Umeter.nl</a:t>
            </a:r>
            <a:r>
              <a:rPr lang="nl-NL" dirty="0"/>
              <a:t> (gratis)</a:t>
            </a:r>
          </a:p>
          <a:p>
            <a:pPr lvl="1" algn="l"/>
            <a:endParaRPr lang="nl-NL" dirty="0"/>
          </a:p>
          <a:p>
            <a:pPr marL="800100" lvl="1" indent="-342900" algn="l">
              <a:buFontTx/>
              <a:buChar char="-"/>
            </a:pPr>
            <a:r>
              <a:rPr lang="nl-NL" dirty="0"/>
              <a:t>Door een </a:t>
            </a:r>
            <a:r>
              <a:rPr lang="nl-NL" dirty="0">
                <a:solidFill>
                  <a:srgbClr val="FF0000"/>
                </a:solidFill>
              </a:rPr>
              <a:t>goede analyse </a:t>
            </a:r>
            <a:r>
              <a:rPr lang="nl-NL" dirty="0"/>
              <a:t>wordt je </a:t>
            </a:r>
            <a:r>
              <a:rPr lang="nl-NL" dirty="0">
                <a:solidFill>
                  <a:srgbClr val="FF0000"/>
                </a:solidFill>
              </a:rPr>
              <a:t>bewust van energie-onzuinig gedrag</a:t>
            </a:r>
          </a:p>
          <a:p>
            <a:pPr marL="800100" lvl="1" indent="-342900" algn="l">
              <a:buFontTx/>
              <a:buChar char="-"/>
            </a:pPr>
            <a:endParaRPr lang="nl-NL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nl-NL" dirty="0">
                <a:solidFill>
                  <a:srgbClr val="FF0000"/>
                </a:solidFill>
              </a:rPr>
              <a:t>Pas het gedrag samen </a:t>
            </a:r>
            <a:r>
              <a:rPr lang="nl-NL" dirty="0"/>
              <a:t>met je medebewoners </a:t>
            </a:r>
            <a:r>
              <a:rPr lang="nl-NL" dirty="0">
                <a:solidFill>
                  <a:srgbClr val="FF0000"/>
                </a:solidFill>
              </a:rPr>
              <a:t>aan</a:t>
            </a:r>
            <a:r>
              <a:rPr lang="nl-NL" dirty="0"/>
              <a:t> en </a:t>
            </a:r>
            <a:r>
              <a:rPr lang="nl-NL" dirty="0">
                <a:solidFill>
                  <a:srgbClr val="FF0000"/>
                </a:solidFill>
              </a:rPr>
              <a:t>houdt elkaar scherp!</a:t>
            </a:r>
            <a:endParaRPr lang="nl-NL" sz="3900" dirty="0">
              <a:solidFill>
                <a:srgbClr val="FF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275996" y="1268760"/>
            <a:ext cx="7440066" cy="7382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Aandachtspunten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17341" y="2038680"/>
            <a:ext cx="8575139" cy="427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Verbeteren luchtdichtheid 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Afdichten naden (dak/gevel/ramen)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Qv 10-meting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Mechanische ventilatie / Balansventilatie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Warmteterugwinning (WTW)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Gebalanceerde ventilatie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CO2-gestuurd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Gevel en raamoriëntatie (zontoetreding)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Laag-temperatuur verwarming (LTV)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Warmtepomp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Maatregelen tegen oververhitting (zomercomfort)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Compartimentering (woon- en slaapzone)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Korting bij enkele banken op de hypotheekrente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Monitoring/regeltechnieken/</a:t>
            </a:r>
            <a:r>
              <a:rPr lang="nl-NL" sz="3200" dirty="0" err="1"/>
              <a:t>domotica</a:t>
            </a:r>
            <a:endParaRPr lang="nl-NL" sz="3200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Laat u goed informeren en adviseren!</a:t>
            </a:r>
          </a:p>
          <a:p>
            <a:pPr marL="914400" lvl="1" indent="-457200" algn="l"/>
            <a:r>
              <a:rPr lang="nl-NL" sz="3200" dirty="0">
                <a:solidFill>
                  <a:srgbClr val="0070C0"/>
                </a:solidFill>
              </a:rPr>
              <a:t>Tip: Kijk op </a:t>
            </a:r>
            <a:r>
              <a:rPr lang="nl-NL" sz="3200" dirty="0" err="1">
                <a:solidFill>
                  <a:srgbClr val="0070C0"/>
                </a:solidFill>
                <a:hlinkClick r:id="rId5"/>
              </a:rPr>
              <a:t>www.verbeterjehuis.nl</a:t>
            </a:r>
            <a:r>
              <a:rPr lang="nl-NL" sz="3200" dirty="0">
                <a:solidFill>
                  <a:srgbClr val="0070C0"/>
                </a:solidFill>
              </a:rPr>
              <a:t> of </a:t>
            </a:r>
            <a:r>
              <a:rPr lang="nl-NL" sz="3200" dirty="0" err="1">
                <a:solidFill>
                  <a:srgbClr val="0070C0"/>
                </a:solidFill>
              </a:rPr>
              <a:t>www.energiebesparendoejenu.nl</a:t>
            </a:r>
            <a:endParaRPr lang="nl-NL" sz="3600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092374" y="1088653"/>
            <a:ext cx="7440066" cy="73824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Vragen vooraf (isolatie)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23528" y="1844824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r>
              <a:rPr lang="nl-NL" sz="2600" dirty="0"/>
              <a:t>Van ‘gewoon dubbel glas’ naar HR++ of Triple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1700" dirty="0"/>
              <a:t>Kosten* HR++: € 150 - € 200 per m²; besparing 10 m³ gas/m²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1700" dirty="0"/>
              <a:t>Kosten* Triple glas (zonder kozijn) € 170 - € 225 per m²; besparing  12 m³ gas per m²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1700" dirty="0"/>
              <a:t>Triple glas in nieuw kozijn; kosten* € 400 - € 650 per m², besparing 17 m³ gas per m²</a:t>
            </a:r>
          </a:p>
          <a:p>
            <a:pPr marL="1257300" lvl="2" indent="-342900" algn="l"/>
            <a:r>
              <a:rPr lang="nl-NL" sz="1700" dirty="0"/>
              <a:t>	*: excl. aanpassingen kozijn/raam en schilderwerk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600" dirty="0"/>
              <a:t>Tonzon vloerisolatie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1600" dirty="0"/>
              <a:t>Werkt beter </a:t>
            </a:r>
            <a:r>
              <a:rPr lang="nl-NL" sz="1600" dirty="0" err="1"/>
              <a:t>i.c.m</a:t>
            </a:r>
            <a:r>
              <a:rPr lang="nl-NL" sz="1600" dirty="0"/>
              <a:t>. bodemfolie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1600" dirty="0"/>
              <a:t>Reflecteerd m.n. warmte en door ‘luchtkussens’ isoleren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600" dirty="0"/>
              <a:t>Natuurlijke isolatiematerialen: wol, hennep, vlas, zeegras, …. (circulair bouwen)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600" dirty="0"/>
              <a:t>Subsidies bij isoleren woning (arbeid </a:t>
            </a:r>
            <a:r>
              <a:rPr lang="nl-NL" sz="2600" dirty="0" err="1"/>
              <a:t>BTW-tarief</a:t>
            </a:r>
            <a:r>
              <a:rPr lang="nl-NL" sz="2600" dirty="0"/>
              <a:t>: </a:t>
            </a:r>
            <a:r>
              <a:rPr lang="nl-NL" sz="2600" dirty="0">
                <a:solidFill>
                  <a:srgbClr val="FF0000"/>
                </a:solidFill>
              </a:rPr>
              <a:t>9 %</a:t>
            </a:r>
            <a:r>
              <a:rPr lang="nl-NL" sz="2600" dirty="0"/>
              <a:t>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600" dirty="0"/>
              <a:t>Vloerisoleren bij ontbreken kruipruimte (vrije hoogte?)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2600" dirty="0"/>
              <a:t>Subsidie met terugwerkende kracht aanvragen; dit kan helaas niet indien er meer dan 6 maanden tussen zit. Op dit moment zijn er geen subsidieregelingen m.b.t. isolatie. Mogelijk wel weer in de nabije toekomst!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1092374" y="1088653"/>
            <a:ext cx="7440066" cy="6121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Vragen vooraf (Zonnepanelen)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17340" y="1700808"/>
            <a:ext cx="8614590" cy="5085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Mogelijkheden als je zelf niet kunt of wilt investeren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Energiecoöperatie  (Goed </a:t>
            </a:r>
            <a:r>
              <a:rPr lang="nl-NL" sz="2400" dirty="0" err="1"/>
              <a:t>Veur</a:t>
            </a:r>
            <a:r>
              <a:rPr lang="nl-NL" sz="2400" dirty="0"/>
              <a:t> </a:t>
            </a:r>
            <a:r>
              <a:rPr lang="nl-NL" sz="2400" dirty="0" err="1"/>
              <a:t>Mekare</a:t>
            </a:r>
            <a:r>
              <a:rPr lang="nl-NL" sz="2400" dirty="0"/>
              <a:t>)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Koop groene stroom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Aandelen in een zonneveld (Zonnepanelendelen)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Salderingsregeling (per 1-1-2021)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Wordt een terugleversubsidie (terugverdientijd 7 jaar)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Oriëntatie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 err="1"/>
              <a:t>Zuidgericht</a:t>
            </a:r>
            <a:r>
              <a:rPr lang="nl-NL" sz="2400" dirty="0"/>
              <a:t> (185 graden)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Suncat (</a:t>
            </a:r>
            <a:r>
              <a:rPr lang="nl-NL" sz="2400" dirty="0" err="1"/>
              <a:t>suntracker</a:t>
            </a:r>
            <a:r>
              <a:rPr lang="nl-NL" sz="2400" dirty="0"/>
              <a:t>) uit </a:t>
            </a:r>
            <a:r>
              <a:rPr lang="nl-NL" sz="2400" dirty="0" err="1"/>
              <a:t>Wijhe</a:t>
            </a:r>
            <a:endParaRPr lang="nl-NL" sz="2400" dirty="0"/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Oost-West: plat dak en 10-15 graden </a:t>
            </a:r>
            <a:endParaRPr lang="nl-NL" sz="3200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Hoeveel panelen nodig voor elektrische auto?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Afhankelijk van te rijden afstand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nl-NL" sz="2400" dirty="0"/>
              <a:t>10.000 km </a:t>
            </a:r>
            <a:r>
              <a:rPr lang="nl-NL" sz="2400" dirty="0">
                <a:sym typeface="Wingdings" pitchFamily="2" charset="2"/>
              </a:rPr>
              <a:t> 6 panelen; 20.000  12 panelen, ….</a:t>
            </a:r>
            <a:endParaRPr lang="nl-NL" sz="3200" dirty="0"/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Hybride zonnepanelen: PVT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Panelen dient u officieel te melden bij netbeheerder! (slimme meter)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Aantal panelen op een dak afhankelijk van afmetingen </a:t>
            </a:r>
            <a:r>
              <a:rPr lang="nl-NL" sz="2200" dirty="0"/>
              <a:t>(meestal 1 bij 1,6 m)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Rendement panelen neemt af door ‘veroudering’; </a:t>
            </a:r>
            <a:r>
              <a:rPr lang="nl-NL" sz="2200" dirty="0"/>
              <a:t>gemiddeld 0,4% per jaar</a:t>
            </a:r>
          </a:p>
          <a:p>
            <a:pPr marL="914400" lvl="1" indent="-457200" algn="l"/>
            <a:r>
              <a:rPr lang="nl-NL" sz="3200" dirty="0"/>
              <a:t>	Temperatuur en vervuiling panelen spelen ook een rol!!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Huren dak?; kan wel, heeft juridische consequenties (goed regelen)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nl-NL" sz="3200" dirty="0"/>
              <a:t>Subsidies aanschaf zonnepanelen; alleen BTW-teruggave</a:t>
            </a:r>
          </a:p>
        </p:txBody>
      </p:sp>
      <p:pic>
        <p:nvPicPr>
          <p:cNvPr id="4098" name="Picture 2" descr="Afbeeldingsresultaat voor orientatie zonnepanelen tab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068960"/>
            <a:ext cx="2628800" cy="1160177"/>
          </a:xfrm>
          <a:prstGeom prst="rect">
            <a:avLst/>
          </a:prstGeom>
          <a:noFill/>
        </p:spPr>
      </p:pic>
      <p:cxnSp>
        <p:nvCxnSpPr>
          <p:cNvPr id="9" name="Rechte verbindingslijn 8"/>
          <p:cNvCxnSpPr>
            <a:stCxn id="4098" idx="0"/>
          </p:cNvCxnSpPr>
          <p:nvPr/>
        </p:nvCxnSpPr>
        <p:spPr>
          <a:xfrm>
            <a:off x="7614592" y="3068960"/>
            <a:ext cx="125760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Sunca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068960"/>
            <a:ext cx="1440160" cy="827119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300192" y="422108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Oost                                                                    West</a:t>
            </a:r>
          </a:p>
        </p:txBody>
      </p:sp>
      <p:pic>
        <p:nvPicPr>
          <p:cNvPr id="13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3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956603" y="1547445"/>
            <a:ext cx="7647845" cy="3825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/>
          </a:p>
          <a:p>
            <a:r>
              <a:rPr lang="nl-NL" sz="4000">
                <a:solidFill>
                  <a:schemeClr val="accent6">
                    <a:lumMod val="75000"/>
                  </a:schemeClr>
                </a:solidFill>
              </a:rPr>
              <a:t>Dank u voor uw aandacht !!</a:t>
            </a:r>
          </a:p>
          <a:p>
            <a:endParaRPr lang="nl-NL" sz="4000"/>
          </a:p>
          <a:p>
            <a:endParaRPr lang="nl-NL" sz="4000" dirty="0"/>
          </a:p>
        </p:txBody>
      </p:sp>
      <p:sp>
        <p:nvSpPr>
          <p:cNvPr id="10" name="Rechthoek 5"/>
          <p:cNvSpPr/>
          <p:nvPr/>
        </p:nvSpPr>
        <p:spPr>
          <a:xfrm>
            <a:off x="2994189" y="3789040"/>
            <a:ext cx="289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VRAGEN?</a:t>
            </a:r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927298" y="1974198"/>
            <a:ext cx="7862098" cy="388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nl-NL" sz="4000" dirty="0"/>
              <a:t>Wie staat(n) hier voor u?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nl-NL" sz="4000" dirty="0"/>
              <a:t>Waarom?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995783" y="1446407"/>
            <a:ext cx="7440066" cy="84662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voorstellen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17" y="2183733"/>
            <a:ext cx="1519796" cy="2072609"/>
          </a:xfrm>
          <a:prstGeom prst="rect">
            <a:avLst/>
          </a:prstGeom>
        </p:spPr>
      </p:pic>
      <p:pic>
        <p:nvPicPr>
          <p:cNvPr id="10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1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611560" y="2204864"/>
            <a:ext cx="6680975" cy="2609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nl-NL" sz="4000" dirty="0"/>
              <a:t>Energieloket Salland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nl-NL" sz="3600" dirty="0"/>
              <a:t>Samenwerkingsverband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nl-NL" sz="3600" dirty="0"/>
              <a:t>Adviezen voor bestaande woningen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nl-NL" sz="3600" dirty="0"/>
              <a:t>Bedrijven en nieuwbouw (!)</a:t>
            </a:r>
          </a:p>
          <a:p>
            <a:pPr marL="1028700" lvl="1" indent="-571500" algn="l">
              <a:buFont typeface="Arial" pitchFamily="34" charset="0"/>
              <a:buChar char="•"/>
            </a:pPr>
            <a:r>
              <a:rPr lang="nl-NL" sz="3600" dirty="0"/>
              <a:t>Taakstelling van de gemeente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043608" y="1484784"/>
            <a:ext cx="662473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voorstellen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68688"/>
            <a:ext cx="3283970" cy="2189312"/>
          </a:xfrm>
          <a:prstGeom prst="rect">
            <a:avLst/>
          </a:prstGeom>
        </p:spPr>
      </p:pic>
      <p:pic>
        <p:nvPicPr>
          <p:cNvPr id="8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495272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128564" y="1268760"/>
            <a:ext cx="662473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Filmpje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050" y="2060848"/>
            <a:ext cx="821940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l-NL" sz="1600" dirty="0">
              <a:solidFill>
                <a:srgbClr val="343444"/>
              </a:solidFill>
              <a:latin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1800" dirty="0">
                <a:solidFill>
                  <a:srgbClr val="343444"/>
                </a:solidFill>
                <a:latin typeface="Arial" panose="020B0604020202020204"/>
                <a:hlinkClick r:id="rId5"/>
              </a:rPr>
              <a:t>https://www.youtube.com/watch?v=of6h5BIfkwI</a:t>
            </a:r>
            <a:r>
              <a:rPr lang="nl-NL" sz="1800" dirty="0">
                <a:solidFill>
                  <a:srgbClr val="343444"/>
                </a:solidFill>
                <a:latin typeface="Arial" panose="020B0604020202020204"/>
              </a:rPr>
              <a:t> (Nederlands)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1800" dirty="0">
                <a:solidFill>
                  <a:srgbClr val="343444"/>
                </a:solidFill>
                <a:latin typeface="Arial" panose="020B0604020202020204"/>
                <a:hlinkClick r:id="rId6"/>
              </a:rPr>
              <a:t>https://www.youtube.com/watch?v=WmVLcj-XKnM</a:t>
            </a:r>
            <a:r>
              <a:rPr lang="nl-NL" sz="1800" dirty="0">
                <a:solidFill>
                  <a:srgbClr val="343444"/>
                </a:solidFill>
                <a:latin typeface="Arial" panose="020B0604020202020204"/>
              </a:rPr>
              <a:t> (Engels)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1800" dirty="0">
                <a:solidFill>
                  <a:srgbClr val="343444"/>
                </a:solidFill>
                <a:latin typeface="Arial" panose="020B0604020202020204"/>
                <a:hlinkClick r:id="rId7"/>
              </a:rPr>
              <a:t>https://www.youtube.com/watch?v=oMXcQ8JMSgc</a:t>
            </a:r>
            <a:r>
              <a:rPr lang="nl-NL" sz="1800" dirty="0">
                <a:solidFill>
                  <a:srgbClr val="343444"/>
                </a:solidFill>
                <a:latin typeface="Arial" panose="020B0604020202020204"/>
              </a:rPr>
              <a:t> (Ned. ondertiteling)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495272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064011" y="1268760"/>
            <a:ext cx="662473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weg naar aardgasloos wonen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050" y="2060848"/>
            <a:ext cx="7838658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Taakstelling vanuit het Klimaatakkoord / Parijs (2030 en 2050)</a:t>
            </a:r>
          </a:p>
          <a:p>
            <a:pPr>
              <a:buFontTx/>
              <a:buChar char="-"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Comfortabel wonen!</a:t>
            </a:r>
          </a:p>
          <a:p>
            <a:pPr>
              <a:buFontTx/>
              <a:buChar char="-"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Langer thuis wonen (ouderen hebben behoefte aan meer comfort)</a:t>
            </a:r>
          </a:p>
          <a:p>
            <a:pPr>
              <a:buFontTx/>
              <a:buChar char="-"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5 stappenplan</a:t>
            </a:r>
          </a:p>
          <a:p>
            <a:pPr>
              <a:buFontTx/>
              <a:buChar char="-"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Gezond binnenklimaat</a:t>
            </a:r>
          </a:p>
          <a:p>
            <a:pPr>
              <a:buFontTx/>
              <a:buChar char="-"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Aardgasaansluiting weg laten: Besparing € 200- 250 per jaar (= 1200 kWh)</a:t>
            </a:r>
          </a:p>
          <a:p>
            <a:pPr>
              <a:buFontTx/>
              <a:buChar char="-"/>
            </a:pP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Enz.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sz="2000" dirty="0">
              <a:solidFill>
                <a:srgbClr val="343444"/>
              </a:solidFill>
              <a:latin typeface="Arial" panose="020B0604020202020204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495272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064011" y="1268760"/>
            <a:ext cx="662473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Begrippen</a:t>
            </a:r>
          </a:p>
        </p:txBody>
      </p:sp>
      <p:pic>
        <p:nvPicPr>
          <p:cNvPr id="8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" y="2173310"/>
            <a:ext cx="4864843" cy="2797285"/>
          </a:xfrm>
          <a:prstGeom prst="rect">
            <a:avLst/>
          </a:prstGeom>
        </p:spPr>
      </p:pic>
      <p:pic>
        <p:nvPicPr>
          <p:cNvPr id="9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46" y="3878737"/>
            <a:ext cx="2911620" cy="1091858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251408" y="4970594"/>
            <a:ext cx="7838658" cy="1338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BENG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 staat voor </a:t>
            </a:r>
            <a:r>
              <a:rPr lang="nl-NL" sz="1600" b="1" dirty="0">
                <a:solidFill>
                  <a:srgbClr val="343444"/>
                </a:solidFill>
                <a:latin typeface="Arial" panose="020B0604020202020204"/>
              </a:rPr>
              <a:t>B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ijna </a:t>
            </a:r>
            <a:r>
              <a:rPr lang="nl-NL" sz="1600" b="1" dirty="0">
                <a:solidFill>
                  <a:srgbClr val="343444"/>
                </a:solidFill>
                <a:latin typeface="Arial" panose="020B0604020202020204"/>
              </a:rPr>
              <a:t>E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nergie </a:t>
            </a:r>
            <a:r>
              <a:rPr lang="nl-NL" sz="1600" b="1" dirty="0">
                <a:solidFill>
                  <a:srgbClr val="343444"/>
                </a:solidFill>
                <a:latin typeface="Arial" panose="020B0604020202020204"/>
              </a:rPr>
              <a:t>N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eutrale </a:t>
            </a:r>
            <a:r>
              <a:rPr lang="nl-NL" sz="1600" b="1" dirty="0">
                <a:solidFill>
                  <a:srgbClr val="343444"/>
                </a:solidFill>
                <a:latin typeface="Arial" panose="020B0604020202020204"/>
              </a:rPr>
              <a:t>G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ebouw (woning); vanaf 2020</a:t>
            </a:r>
          </a:p>
          <a:p>
            <a:pPr>
              <a:buFontTx/>
              <a:buChar char="-"/>
            </a:pP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Nul op de meter woning (NOM)</a:t>
            </a:r>
          </a:p>
          <a:p>
            <a:pPr>
              <a:buFontTx/>
              <a:buChar char="-"/>
            </a:pP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Energieplus-woning  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  <a:sym typeface="Wingdings" pitchFamily="2" charset="2"/>
              </a:rPr>
              <a:t> extra elektriciteit voor elektrische auto</a:t>
            </a:r>
          </a:p>
          <a:p>
            <a:pPr>
              <a:buFontTx/>
              <a:buChar char="-"/>
            </a:pP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ZEN, ……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sz="2000" dirty="0">
              <a:solidFill>
                <a:srgbClr val="343444"/>
              </a:solidFill>
              <a:latin typeface="Arial" panose="020B0604020202020204"/>
            </a:endParaRPr>
          </a:p>
        </p:txBody>
      </p:sp>
      <p:pic>
        <p:nvPicPr>
          <p:cNvPr id="10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9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064011" y="1268760"/>
            <a:ext cx="662473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</a:t>
            </a:r>
          </a:p>
        </p:txBody>
      </p:sp>
      <p:pic>
        <p:nvPicPr>
          <p:cNvPr id="10" name="Afbeelding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31309"/>
            <a:ext cx="9144000" cy="3301702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209451" y="5258626"/>
            <a:ext cx="7838658" cy="1338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i="1" dirty="0">
                <a:solidFill>
                  <a:srgbClr val="343444"/>
                </a:solidFill>
                <a:latin typeface="Arial" panose="020B0604020202020204"/>
              </a:rPr>
              <a:t>BENG</a:t>
            </a:r>
            <a:r>
              <a:rPr lang="nl-NL" sz="1600" dirty="0">
                <a:solidFill>
                  <a:srgbClr val="343444"/>
                </a:solidFill>
                <a:latin typeface="Arial" panose="020B0604020202020204"/>
              </a:rPr>
              <a:t> in plaats van EPC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sz="2000" dirty="0">
              <a:solidFill>
                <a:srgbClr val="343444"/>
              </a:solidFill>
              <a:latin typeface="Arial" panose="020B0604020202020204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7504" y="429309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&lt;1976</a:t>
            </a:r>
          </a:p>
        </p:txBody>
      </p:sp>
      <p:pic>
        <p:nvPicPr>
          <p:cNvPr id="9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8" y="293012"/>
            <a:ext cx="2511234" cy="79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013"/>
            <a:ext cx="1414264" cy="7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012"/>
            <a:ext cx="1767642" cy="79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1064011" y="1268760"/>
            <a:ext cx="6624736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6237312"/>
            <a:ext cx="6895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* BENG-eisen zijn recent definitief vastgesteld!!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7544" y="191683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Vanaf 1 januari 2020 : </a:t>
            </a:r>
            <a:r>
              <a:rPr lang="nl-NL" dirty="0"/>
              <a:t>Energieprestatie gebouwen vaststellen aan de hand van 3 eisen: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maximale energiebehoefte in kWh per m2 gebruiksoppervlak per jaar voor verwarmen en koelen met een ‘standaard’ (neutrale) installatie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Het maximale primair fossiel energiegebruik in kWh per m2 gebruiksoppervlak per jaar: Energiebehoefte (1) + tapwater en ventilatie – productie zonnepanelen (PV)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Het minimale aandeel hernieuwbare energie in procenten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99592" y="3933056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b="1" dirty="0"/>
              <a:t>BENG 1  </a:t>
            </a:r>
            <a:r>
              <a:rPr lang="nl-NL" dirty="0"/>
              <a:t>maximaal 70 kWh/m²</a:t>
            </a:r>
          </a:p>
          <a:p>
            <a:pPr marL="342900" indent="-342900">
              <a:buFont typeface="+mj-lt"/>
              <a:buAutoNum type="arabicPeriod"/>
            </a:pPr>
            <a:r>
              <a:rPr lang="nl-NL" b="1" dirty="0"/>
              <a:t>BENG 2  </a:t>
            </a:r>
            <a:r>
              <a:rPr lang="nl-NL" dirty="0"/>
              <a:t>maximaal 30 kWh/m² voor grondgebonden woningen</a:t>
            </a:r>
            <a:br>
              <a:rPr lang="nl-NL" dirty="0"/>
            </a:br>
            <a:r>
              <a:rPr lang="nl-NL" dirty="0"/>
              <a:t>en maximaal 50 kWh/m² voor appartementen.</a:t>
            </a:r>
          </a:p>
          <a:p>
            <a:pPr marL="342900" indent="-342900">
              <a:buFont typeface="+mj-lt"/>
              <a:buAutoNum type="arabicPeriod"/>
            </a:pPr>
            <a:r>
              <a:rPr lang="nl-NL" b="1" dirty="0"/>
              <a:t>BENG 3 </a:t>
            </a:r>
            <a:r>
              <a:rPr lang="nl-NL" dirty="0"/>
              <a:t>Minimaal 50%</a:t>
            </a:r>
            <a:br>
              <a:rPr lang="nl-NL" dirty="0"/>
            </a:br>
            <a:r>
              <a:rPr lang="nl-NL" dirty="0"/>
              <a:t>voor appartementen minimaal 40%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/>
            <a:r>
              <a:rPr lang="nl-NL" dirty="0"/>
              <a:t>Worden berekend volgens de NTA 8800</a:t>
            </a:r>
          </a:p>
        </p:txBody>
      </p:sp>
      <p:pic>
        <p:nvPicPr>
          <p:cNvPr id="10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3013"/>
            <a:ext cx="1498653" cy="7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1104</Words>
  <Application>Microsoft Office PowerPoint</Application>
  <PresentationFormat>Diavoorstelling (4:3)</PresentationFormat>
  <Paragraphs>268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Op weg naar aardgasloos wonen!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Aardgasloos wonen!</dc:title>
  <dc:creator>Windows-gebruiker</dc:creator>
  <cp:lastModifiedBy>John van den Assem</cp:lastModifiedBy>
  <cp:revision>76</cp:revision>
  <dcterms:created xsi:type="dcterms:W3CDTF">2018-10-02T11:52:01Z</dcterms:created>
  <dcterms:modified xsi:type="dcterms:W3CDTF">2019-02-20T16:00:34Z</dcterms:modified>
</cp:coreProperties>
</file>